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5" r:id="rId4"/>
    <p:sldId id="258" r:id="rId5"/>
    <p:sldId id="266" r:id="rId6"/>
    <p:sldId id="274" r:id="rId7"/>
    <p:sldId id="275" r:id="rId8"/>
    <p:sldId id="272" r:id="rId9"/>
    <p:sldId id="273" r:id="rId10"/>
    <p:sldId id="261" r:id="rId11"/>
    <p:sldId id="267" r:id="rId12"/>
    <p:sldId id="262" r:id="rId13"/>
    <p:sldId id="268" r:id="rId14"/>
    <p:sldId id="26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60" autoAdjust="0"/>
    <p:restoredTop sz="82353" autoAdjust="0"/>
  </p:normalViewPr>
  <p:slideViewPr>
    <p:cSldViewPr snapToGrid="0">
      <p:cViewPr varScale="1">
        <p:scale>
          <a:sx n="94" d="100"/>
          <a:sy n="94" d="100"/>
        </p:scale>
        <p:origin x="8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45464-2F91-4D56-BE1B-C70C7C8F53B9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57FDF-E1C0-4A0E-B19B-253D22E2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260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57FDF-E1C0-4A0E-B19B-253D22E205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63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57FDF-E1C0-4A0E-B19B-253D22E205B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721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A887D-E3FD-BEC7-19A7-F2FFA9C6F2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056D6B-DE36-B126-DDB1-EA5EB75155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53F791-7B1F-A2BF-2B8C-EF4FBF5E5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C9D98-C968-48B8-A881-C460BC2446F3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1FA35-937A-22CD-FC15-64E9F1F79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59178-1E10-EB74-67E7-A7F4DFAF1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AD9E-464A-4BDE-A9CA-7AE00B689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52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0B217-22F9-F31A-B7D9-2B0383321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FD2ADF-E2AA-B048-8B1E-18EA1AB977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9F601-8464-2305-CC2C-90649CF61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C9D98-C968-48B8-A881-C460BC2446F3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4BE61-D5BC-B4FE-4119-DEEAB54D3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05BD6-0732-9F84-2504-FDF8047FE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AD9E-464A-4BDE-A9CA-7AE00B689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44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8D1715-570E-5CE5-956D-02E94D1041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E4EA7D-3448-3F1C-F011-48BEA768A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A3A48-F5A9-AF7C-C252-B622AF847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C9D98-C968-48B8-A881-C460BC2446F3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CE30D-5A92-C816-B24A-F3818B0F9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38649-306D-AE54-72CF-6E2BDDA10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AD9E-464A-4BDE-A9CA-7AE00B689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84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D7B78-7A97-1EC5-BB1B-4A9ECB65D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8E676-C6B0-C496-7650-A636E9463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0FF47-83DB-2DC4-EB9C-7976630D7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C9D98-C968-48B8-A881-C460BC2446F3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8C3326-0F84-07E2-33A1-17FE15DE6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B5A125-8A92-F688-C9DB-27FF4A300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AD9E-464A-4BDE-A9CA-7AE00B689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578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EBF5E-7E5A-078F-FA18-0BA918711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3CFCF9-8BE4-6ABC-44B4-D90CB162B3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A42E8-C2CB-6DFC-542F-5B8D309F4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C9D98-C968-48B8-A881-C460BC2446F3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3DD49-A8DD-C855-6132-AFDA9BF78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EA8F59-0E34-6E21-150F-07E7D340E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AD9E-464A-4BDE-A9CA-7AE00B689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54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EE23B-0847-D4AC-F01B-24ED940E6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95DB0-1575-F661-B77B-6129A8F4D9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3DA7C8-BD76-B2DF-2578-6A5A334F5F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FE0AC5-583C-5751-81B0-547C14E28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C9D98-C968-48B8-A881-C460BC2446F3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8D4283-9CE3-7C36-9FF3-E0266D21A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7ED3D9-4995-9F21-A819-DCA52D586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AD9E-464A-4BDE-A9CA-7AE00B689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60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456BB-5BFB-845C-5684-3590FD8A9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F32F1F-F7BF-E740-660F-515DE3212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A6452F-E926-B8F3-C2DB-FB0BE219D0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CFEF41-CF78-2162-9566-A16C491B9A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CF5354-A84E-B34C-F25A-524C5644F5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4E0298-C16A-489F-A1A2-4B591D651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C9D98-C968-48B8-A881-C460BC2446F3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2705EB-AA79-36F0-17AA-ED82CBC41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27C676-9E96-3BFD-838B-665A84EFF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AD9E-464A-4BDE-A9CA-7AE00B689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79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F148D-36D1-22DC-3A32-5311A8050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A88470-9D39-D4C6-FB0E-CD8F1EC0E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C9D98-C968-48B8-A881-C460BC2446F3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94DD17-AD7A-8CF1-5DD9-8F97E0CA0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6301C7-119B-F3E4-3646-0CF930E67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AD9E-464A-4BDE-A9CA-7AE00B689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9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A88B8F-2DF0-9C9B-5CB5-6138D6078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C9D98-C968-48B8-A881-C460BC2446F3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018509-7008-2080-30FF-078E64F3F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0DCFF9-10DB-4287-FBC4-A8BEF1468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AD9E-464A-4BDE-A9CA-7AE00B689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542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5B0BA-4329-920B-F54A-1A0ECE02A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386C8-D7DC-87CD-23AD-1BF6D486C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DF5340-B5F1-CBF5-9FA8-F8244A881A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6810D7-5CA4-B61F-D4D4-B3521AF4D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C9D98-C968-48B8-A881-C460BC2446F3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7450E4-D933-503D-C6F9-F100A50CC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9C0FC3-A61E-2F77-57F1-7E4C3B6D1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AD9E-464A-4BDE-A9CA-7AE00B689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873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9CF18-C0CD-7D71-6AA2-8FB1EC872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918BB2-B890-914B-D736-80427D8E67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AA5E6D-A258-0175-C72C-AD96435D67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43DD2F-0255-B98B-9AA8-6AF105D27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C9D98-C968-48B8-A881-C460BC2446F3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A0C92C-4365-2643-270A-118F2826F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C4A448-14E2-5E20-73C9-A51C7676F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AD9E-464A-4BDE-A9CA-7AE00B689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039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4B919F-9668-648E-C7DE-92852A109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04B7F4-D09E-7511-6036-AB3C68231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9B275-6352-6872-3474-8B78360E78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C9D98-C968-48B8-A881-C460BC2446F3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62C093-B1BB-EB4B-942D-EEECCAE581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C9B9A-D051-FD4A-76A8-33BCA21DA6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CAD9E-464A-4BDE-A9CA-7AE00B689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2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F224F-2D7D-E6B2-D024-90AC4F8622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Institutional Voids in Financial Markets of Emerging Economies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DD4B43-DE54-63DB-17E6-8239026A5A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Abdul Qadir Shah</a:t>
            </a:r>
          </a:p>
          <a:p>
            <a:r>
              <a:rPr lang="en-US" dirty="0"/>
              <a:t>BADM 504</a:t>
            </a:r>
          </a:p>
        </p:txBody>
      </p:sp>
    </p:spTree>
    <p:extLst>
      <p:ext uri="{BB962C8B-B14F-4D97-AF65-F5344CB8AC3E}">
        <p14:creationId xmlns:p14="http://schemas.microsoft.com/office/powerpoint/2010/main" val="2152760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A34D6-7C8F-36E4-39A7-73C87FF2D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pPr algn="ctr"/>
            <a:r>
              <a:rPr lang="en-US" dirty="0"/>
              <a:t>Results and Analysis - Themes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D8B01-E3D8-EB61-F496-5560E384A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en-US" b="1" dirty="0"/>
              <a:t>Business Groups</a:t>
            </a:r>
          </a:p>
          <a:p>
            <a:pPr marL="0" indent="512763">
              <a:buNone/>
            </a:pPr>
            <a:r>
              <a:rPr lang="en-US" dirty="0"/>
              <a:t>- Business groups serve as financial institutions’ alternatives.</a:t>
            </a:r>
          </a:p>
          <a:p>
            <a:pPr marL="692150" indent="-179388">
              <a:buNone/>
            </a:pPr>
            <a:r>
              <a:rPr lang="en-US" dirty="0"/>
              <a:t>- Firms with business group affiliations are saved from negative  financial implications.</a:t>
            </a:r>
          </a:p>
          <a:p>
            <a:pPr marL="692150" indent="-179388">
              <a:buNone/>
            </a:pPr>
            <a:r>
              <a:rPr lang="en-US" dirty="0"/>
              <a:t>- Governments in EMs need to nurture financial institutions in order to facilitate individual firms. </a:t>
            </a:r>
          </a:p>
          <a:p>
            <a:pPr marL="514350" indent="-514350">
              <a:buAutoNum type="arabicParenR"/>
            </a:pPr>
            <a:r>
              <a:rPr lang="en-US" b="1" dirty="0"/>
              <a:t>Information Asymmetry </a:t>
            </a:r>
          </a:p>
          <a:p>
            <a:pPr marL="692150" indent="-179388">
              <a:buNone/>
            </a:pPr>
            <a:r>
              <a:rPr lang="en-US" dirty="0"/>
              <a:t>- Due to absence of credible financial information, firms, especially individual firms are at greater risk of bad choice, pulling out of deals. </a:t>
            </a:r>
          </a:p>
          <a:p>
            <a:pPr marL="692150" indent="-179388">
              <a:buNone/>
            </a:pPr>
            <a:r>
              <a:rPr lang="en-US" dirty="0"/>
              <a:t>- Investors, creditors, and business firms have increased transaction costs related to financing. </a:t>
            </a:r>
          </a:p>
        </p:txBody>
      </p:sp>
    </p:spTree>
    <p:extLst>
      <p:ext uri="{BB962C8B-B14F-4D97-AF65-F5344CB8AC3E}">
        <p14:creationId xmlns:p14="http://schemas.microsoft.com/office/powerpoint/2010/main" val="211087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A34D6-7C8F-36E4-39A7-73C87FF2D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pPr algn="ctr"/>
            <a:r>
              <a:rPr lang="en-US" dirty="0"/>
              <a:t>Results and Analysis - Themes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D8B01-E3D8-EB61-F496-5560E384A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3) Transaction Costs</a:t>
            </a:r>
          </a:p>
          <a:p>
            <a:pPr marL="568325" indent="-222250">
              <a:buNone/>
            </a:pPr>
            <a:r>
              <a:rPr lang="en-US" dirty="0"/>
              <a:t>- Due to information asymmetry transaction costs drive up, especially for individual and small firms. </a:t>
            </a:r>
          </a:p>
          <a:p>
            <a:pPr marL="568325" indent="-222250">
              <a:buNone/>
            </a:pPr>
            <a:r>
              <a:rPr lang="en-US" dirty="0"/>
              <a:t>- Business group affiliate firms can off-set transaction cost increase, making them more competitive. </a:t>
            </a:r>
          </a:p>
          <a:p>
            <a:pPr marL="0" indent="0">
              <a:buNone/>
            </a:pPr>
            <a:r>
              <a:rPr lang="en-US" b="1" dirty="0"/>
              <a:t>4) Miscellaneous Themes </a:t>
            </a:r>
          </a:p>
          <a:p>
            <a:pPr marL="568325" indent="-222250">
              <a:buNone/>
            </a:pPr>
            <a:r>
              <a:rPr lang="en-US" dirty="0"/>
              <a:t>- Lack of financial institutions fend-off potential FDI into emerging markets, which creates a vicious circle.</a:t>
            </a:r>
          </a:p>
          <a:p>
            <a:pPr marL="568325" indent="-222250">
              <a:buNone/>
            </a:pPr>
            <a:r>
              <a:rPr lang="en-US" dirty="0"/>
              <a:t>- Also, voids in financial markets also push entrepreneurs to be more imitative and less innovative. </a:t>
            </a:r>
          </a:p>
        </p:txBody>
      </p:sp>
    </p:spTree>
    <p:extLst>
      <p:ext uri="{BB962C8B-B14F-4D97-AF65-F5344CB8AC3E}">
        <p14:creationId xmlns:p14="http://schemas.microsoft.com/office/powerpoint/2010/main" val="4003838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A34D6-7C8F-36E4-39A7-73C87FF2D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365125"/>
            <a:ext cx="12118019" cy="1325563"/>
          </a:xfrm>
        </p:spPr>
        <p:txBody>
          <a:bodyPr/>
          <a:lstStyle/>
          <a:p>
            <a:pPr algn="ctr"/>
            <a:r>
              <a:rPr lang="en-US" dirty="0"/>
              <a:t>Future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D8B01-E3D8-EB61-F496-5560E384A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How to formalize/institutionalize informal arrangements?</a:t>
            </a:r>
          </a:p>
          <a:p>
            <a:r>
              <a:rPr lang="en-US" sz="3200" dirty="0"/>
              <a:t>How to democratize these newly founded institutional arrangements?</a:t>
            </a:r>
          </a:p>
          <a:p>
            <a:r>
              <a:rPr lang="en-US" sz="3200" dirty="0"/>
              <a:t>What is the impact of lack and underdevelopment of financial institutions on innovation?</a:t>
            </a:r>
          </a:p>
          <a:p>
            <a:r>
              <a:rPr lang="en-US" sz="3200" dirty="0"/>
              <a:t>Lastly, there should be nuanced and specific focus on institutional voids in financial markets of emerging economies.</a:t>
            </a:r>
          </a:p>
        </p:txBody>
      </p:sp>
    </p:spTree>
    <p:extLst>
      <p:ext uri="{BB962C8B-B14F-4D97-AF65-F5344CB8AC3E}">
        <p14:creationId xmlns:p14="http://schemas.microsoft.com/office/powerpoint/2010/main" val="3098648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A34D6-7C8F-36E4-39A7-73C87FF2D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09142" cy="1325563"/>
          </a:xfrm>
        </p:spPr>
        <p:txBody>
          <a:bodyPr/>
          <a:lstStyle/>
          <a:p>
            <a:pPr algn="ctr"/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D8B01-E3D8-EB61-F496-5560E384A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topic is studied collectively with other institutional voids of emerging markets.</a:t>
            </a:r>
          </a:p>
          <a:p>
            <a:r>
              <a:rPr lang="en-US" sz="3200" dirty="0"/>
              <a:t>Most of the research and practitioners’ focus is on avoidance and exploitation, more needs to be done to, </a:t>
            </a:r>
          </a:p>
          <a:p>
            <a:pPr marL="0" indent="457200">
              <a:buNone/>
            </a:pPr>
            <a:r>
              <a:rPr lang="en-US" sz="3200" dirty="0"/>
              <a:t>- Research the topic with a nuanced focus.</a:t>
            </a:r>
          </a:p>
          <a:p>
            <a:pPr marL="0" indent="457200">
              <a:buNone/>
            </a:pPr>
            <a:r>
              <a:rPr lang="en-US" sz="3200" dirty="0"/>
              <a:t>- Formalize the informal arrangements,</a:t>
            </a:r>
          </a:p>
          <a:p>
            <a:pPr marL="0" indent="457200">
              <a:buNone/>
            </a:pPr>
            <a:r>
              <a:rPr lang="en-US" sz="3200" dirty="0"/>
              <a:t>- and democratize the new institutions. </a:t>
            </a:r>
          </a:p>
          <a:p>
            <a:pPr marL="0" indent="0">
              <a:buNone/>
            </a:pPr>
            <a:r>
              <a:rPr lang="en-US" sz="3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42858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D8B01-E3D8-EB61-F496-5560E384A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Thank you </a:t>
            </a:r>
          </a:p>
          <a:p>
            <a:pPr marL="0" indent="0" algn="ctr">
              <a:buNone/>
            </a:pPr>
            <a:r>
              <a:rPr lang="en-US" dirty="0"/>
              <a:t>&amp; </a:t>
            </a:r>
          </a:p>
          <a:p>
            <a:pPr marL="0" indent="0" algn="ctr">
              <a:buNone/>
            </a:pPr>
            <a:r>
              <a:rPr lang="en-US" dirty="0"/>
              <a:t>Questions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231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A34D6-7C8F-36E4-39A7-73C87FF2D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pPr algn="ctr"/>
            <a:r>
              <a:rPr lang="en-US" b="1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D8B01-E3D8-EB61-F496-5560E384A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761" y="1825625"/>
            <a:ext cx="11487705" cy="4351338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3200" dirty="0"/>
              <a:t>What are emerging economies/markets?</a:t>
            </a:r>
          </a:p>
          <a:p>
            <a:pPr>
              <a:spcBef>
                <a:spcPts val="1800"/>
              </a:spcBef>
            </a:pPr>
            <a:r>
              <a:rPr lang="en-US" sz="32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3200" i="0" u="none" strike="noStrike" baseline="0" dirty="0">
                <a:solidFill>
                  <a:srgbClr val="000000"/>
                </a:solidFill>
              </a:rPr>
              <a:t>Emerging economies are low-income, rapid-growth countries using economic liberalization as their primary engine of growth” - </a:t>
            </a:r>
            <a:r>
              <a:rPr lang="en-US" sz="3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(Hoskisson et al.</a:t>
            </a:r>
            <a:r>
              <a:rPr lang="en-US" sz="32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2000). </a:t>
            </a:r>
            <a:endParaRPr lang="en-US" sz="3200" i="0" u="none" strike="noStrike" baseline="0" dirty="0">
              <a:solidFill>
                <a:srgbClr val="000000"/>
              </a:solidFill>
            </a:endParaRPr>
          </a:p>
          <a:p>
            <a:pPr>
              <a:spcBef>
                <a:spcPts val="1800"/>
              </a:spcBef>
            </a:pPr>
            <a:r>
              <a:rPr lang="en-US" sz="3200" dirty="0"/>
              <a:t>Palepu and Khanna (1997) defined emerging economies from the perspective of absence or under-development of institutions. </a:t>
            </a:r>
          </a:p>
          <a:p>
            <a:pPr>
              <a:spcBef>
                <a:spcPts val="1800"/>
              </a:spcBef>
            </a:pPr>
            <a:r>
              <a:rPr lang="en-US" sz="3200" dirty="0"/>
              <a:t>Both schools of thoughts have given primary focus to institutions.</a:t>
            </a:r>
          </a:p>
        </p:txBody>
      </p:sp>
    </p:spTree>
    <p:extLst>
      <p:ext uri="{BB962C8B-B14F-4D97-AF65-F5344CB8AC3E}">
        <p14:creationId xmlns:p14="http://schemas.microsoft.com/office/powerpoint/2010/main" val="46093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A34D6-7C8F-36E4-39A7-73C87FF2D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pPr algn="ctr"/>
            <a:r>
              <a:rPr lang="en-US" b="1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D8B01-E3D8-EB61-F496-5560E384A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3200" dirty="0"/>
              <a:t>Like all other institutions, financial markets in emerging economies have institutional voids. </a:t>
            </a:r>
          </a:p>
          <a:p>
            <a:pPr>
              <a:spcBef>
                <a:spcPts val="1800"/>
              </a:spcBef>
            </a:pPr>
            <a:r>
              <a:rPr lang="en-US" sz="3200" dirty="0"/>
              <a:t>There is a lack of or underdeveloped banking system, under-writers, brokerage firms, bond markets, auditors, rating agencies, and other financial intermediaries.</a:t>
            </a:r>
          </a:p>
          <a:p>
            <a:pPr>
              <a:spcBef>
                <a:spcPts val="1800"/>
              </a:spcBef>
            </a:pPr>
            <a:r>
              <a:rPr lang="en-US" sz="3200" dirty="0"/>
              <a:t>Absence or underdevelopment of financial institutions and markets have profound implications for financial performance of business firms.</a:t>
            </a:r>
          </a:p>
        </p:txBody>
      </p:sp>
    </p:spTree>
    <p:extLst>
      <p:ext uri="{BB962C8B-B14F-4D97-AF65-F5344CB8AC3E}">
        <p14:creationId xmlns:p14="http://schemas.microsoft.com/office/powerpoint/2010/main" val="1811811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A34D6-7C8F-36E4-39A7-73C87FF2D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pPr algn="ctr"/>
            <a:r>
              <a:rPr lang="en-US" b="1" dirty="0"/>
              <a:t>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D8B01-E3D8-EB61-F496-5560E384A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Does Lack of financial institutions substantively and significantly impact the profitable growth of business firms in emerging markets?</a:t>
            </a:r>
          </a:p>
        </p:txBody>
      </p:sp>
    </p:spTree>
    <p:extLst>
      <p:ext uri="{BB962C8B-B14F-4D97-AF65-F5344CB8AC3E}">
        <p14:creationId xmlns:p14="http://schemas.microsoft.com/office/powerpoint/2010/main" val="901064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A34D6-7C8F-36E4-39A7-73C87FF2D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56247"/>
            <a:ext cx="12173505" cy="1325563"/>
          </a:xfrm>
        </p:spPr>
        <p:txBody>
          <a:bodyPr/>
          <a:lstStyle/>
          <a:p>
            <a:pPr algn="ctr"/>
            <a:r>
              <a:rPr lang="en-US" b="1" dirty="0"/>
              <a:t>Method and Sampling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D8B01-E3D8-EB61-F496-5560E384A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596" y="1825625"/>
            <a:ext cx="11469950" cy="4351338"/>
          </a:xfrm>
        </p:spPr>
        <p:txBody>
          <a:bodyPr>
            <a:normAutofit/>
          </a:bodyPr>
          <a:lstStyle/>
          <a:p>
            <a:r>
              <a:rPr lang="en-US" sz="4000" dirty="0"/>
              <a:t>A systematic review of the literature, qualitative and empirical, on the topic. </a:t>
            </a:r>
          </a:p>
          <a:p>
            <a:r>
              <a:rPr lang="en-US" sz="4000" dirty="0"/>
              <a:t>The field of emerging markets, especially institutional voids is relatively new and evolving.</a:t>
            </a:r>
          </a:p>
          <a:p>
            <a:r>
              <a:rPr lang="en-US" sz="4000" dirty="0"/>
              <a:t>There is lack of specific literature related to voids in financial markets of emerging economies. </a:t>
            </a:r>
          </a:p>
        </p:txBody>
      </p:sp>
    </p:spTree>
    <p:extLst>
      <p:ext uri="{BB962C8B-B14F-4D97-AF65-F5344CB8AC3E}">
        <p14:creationId xmlns:p14="http://schemas.microsoft.com/office/powerpoint/2010/main" val="4199844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A34D6-7C8F-36E4-39A7-73C87FF2D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56247"/>
            <a:ext cx="12173505" cy="1325563"/>
          </a:xfrm>
        </p:spPr>
        <p:txBody>
          <a:bodyPr/>
          <a:lstStyle/>
          <a:p>
            <a:pPr algn="ctr"/>
            <a:r>
              <a:rPr lang="en-US" b="1" dirty="0"/>
              <a:t>Key Words and Selection of Articles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D8B01-E3D8-EB61-F496-5560E384A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596" y="1825625"/>
            <a:ext cx="11469950" cy="4351338"/>
          </a:xfrm>
        </p:spPr>
        <p:txBody>
          <a:bodyPr>
            <a:normAutofit/>
          </a:bodyPr>
          <a:lstStyle/>
          <a:p>
            <a:pPr marL="234950" indent="-234950"/>
            <a:r>
              <a:rPr lang="en-US" dirty="0"/>
              <a:t>The following key words were use: </a:t>
            </a:r>
          </a:p>
          <a:p>
            <a:pPr marL="0" indent="0">
              <a:buNone/>
            </a:pPr>
            <a:r>
              <a:rPr lang="en-US" i="1" dirty="0"/>
              <a:t>Financial Institutions; Institutional Voids; Financial Constraints; Emerging Markets; Profitable Growth of Firms. 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dirty="0"/>
              <a:t>In the academic search engines of </a:t>
            </a:r>
          </a:p>
          <a:p>
            <a:pPr marL="0" indent="0">
              <a:buNone/>
            </a:pPr>
            <a:r>
              <a:rPr lang="en-US" i="1" dirty="0"/>
              <a:t>JSTOR, Emerald, Science, Direct, Harvard Business Publishing, and Google Scholar used for research of relevant literature. </a:t>
            </a:r>
          </a:p>
          <a:p>
            <a:pPr marL="234950" indent="-234950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11103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A34D6-7C8F-36E4-39A7-73C87FF2D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56247"/>
            <a:ext cx="12173505" cy="1325563"/>
          </a:xfrm>
        </p:spPr>
        <p:txBody>
          <a:bodyPr/>
          <a:lstStyle/>
          <a:p>
            <a:pPr algn="ctr"/>
            <a:r>
              <a:rPr lang="en-US" b="1" dirty="0"/>
              <a:t>Inclusion and Exclusion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D8B01-E3D8-EB61-F496-5560E384A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596" y="1409700"/>
            <a:ext cx="11469950" cy="5245100"/>
          </a:xfrm>
        </p:spPr>
        <p:txBody>
          <a:bodyPr>
            <a:normAutofit lnSpcReduction="10000"/>
          </a:bodyPr>
          <a:lstStyle/>
          <a:p>
            <a:pPr marL="234950" indent="-234950"/>
            <a:r>
              <a:rPr lang="en-US" dirty="0"/>
              <a:t>As the literature is scare on the topic, the following inclusion and exclusion criteria was applied,</a:t>
            </a:r>
          </a:p>
          <a:p>
            <a:pPr marL="0" indent="0">
              <a:buNone/>
            </a:pPr>
            <a:r>
              <a:rPr lang="en-US" b="1" dirty="0"/>
              <a:t>Inclusion Criteria</a:t>
            </a:r>
          </a:p>
          <a:p>
            <a:pPr marL="0" indent="0">
              <a:buNone/>
            </a:pPr>
            <a:r>
              <a:rPr lang="en-US" dirty="0"/>
              <a:t>- All papers that addressed lack, void, absence, or under-developed of financial and capital markets and institutions in emerging markets </a:t>
            </a:r>
            <a:r>
              <a:rPr lang="en-US" i="1" dirty="0"/>
              <a:t>(regardless of citations and time period).</a:t>
            </a:r>
          </a:p>
          <a:p>
            <a:pPr marL="0" indent="0">
              <a:buNone/>
            </a:pPr>
            <a:r>
              <a:rPr lang="en-US" dirty="0"/>
              <a:t>- All papers were included regardless of qualitative or quantitative approach.</a:t>
            </a:r>
          </a:p>
          <a:p>
            <a:pPr marL="0" indent="0">
              <a:buNone/>
            </a:pPr>
            <a:r>
              <a:rPr lang="en-US" dirty="0"/>
              <a:t>- All or any emerging markets were studies, those paper were included.</a:t>
            </a:r>
          </a:p>
          <a:p>
            <a:pPr marL="0" indent="0">
              <a:buNone/>
            </a:pPr>
            <a:r>
              <a:rPr lang="en-US" b="1" dirty="0"/>
              <a:t>Exclusion Criteria</a:t>
            </a:r>
          </a:p>
          <a:p>
            <a:pPr marL="0" indent="0">
              <a:buNone/>
            </a:pPr>
            <a:r>
              <a:rPr lang="en-US" dirty="0"/>
              <a:t>- Papers that addressed financial and capital markets and institutions but did not address the financial impact on firms.</a:t>
            </a:r>
          </a:p>
          <a:p>
            <a:pPr marL="0" indent="0">
              <a:buNone/>
            </a:pPr>
            <a:r>
              <a:rPr lang="en-US" dirty="0"/>
              <a:t>- Papers that did not address the topic explicitly in emerging markets. </a:t>
            </a:r>
          </a:p>
          <a:p>
            <a:pPr marL="234950" indent="-234950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34301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A34D6-7C8F-36E4-39A7-73C87FF2D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pPr algn="ctr"/>
            <a:r>
              <a:rPr lang="en-US" dirty="0"/>
              <a:t>Journals and Articles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D5EF74C-F516-4EB6-1AE6-9E8AAF2DF1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734774"/>
              </p:ext>
            </p:extLst>
          </p:nvPr>
        </p:nvGraphicFramePr>
        <p:xfrm>
          <a:off x="838200" y="1825624"/>
          <a:ext cx="10515600" cy="454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67293">
                  <a:extLst>
                    <a:ext uri="{9D8B030D-6E8A-4147-A177-3AD203B41FA5}">
                      <a16:colId xmlns:a16="http://schemas.microsoft.com/office/drawing/2014/main" val="2276659219"/>
                    </a:ext>
                  </a:extLst>
                </a:gridCol>
                <a:gridCol w="3648307">
                  <a:extLst>
                    <a:ext uri="{9D8B030D-6E8A-4147-A177-3AD203B41FA5}">
                      <a16:colId xmlns:a16="http://schemas.microsoft.com/office/drawing/2014/main" val="29318557"/>
                    </a:ext>
                  </a:extLst>
                </a:gridCol>
              </a:tblGrid>
              <a:tr h="567715">
                <a:tc>
                  <a:txBody>
                    <a:bodyPr/>
                    <a:lstStyle/>
                    <a:p>
                      <a:r>
                        <a:rPr lang="en-US" dirty="0"/>
                        <a:t>Journal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 of Articles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158695"/>
                  </a:ext>
                </a:extLst>
              </a:tr>
              <a:tr h="5677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u="none" dirty="0">
                          <a:solidFill>
                            <a:schemeClr val="tx1"/>
                          </a:solidFill>
                          <a:latin typeface="Calibri (Body)"/>
                        </a:rPr>
                        <a:t>Journal of International Business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5303215"/>
                  </a:ext>
                </a:extLst>
              </a:tr>
              <a:tr h="567715">
                <a:tc>
                  <a:txBody>
                    <a:bodyPr/>
                    <a:lstStyle/>
                    <a:p>
                      <a:r>
                        <a:rPr lang="en-US" b="0" u="none" dirty="0">
                          <a:solidFill>
                            <a:schemeClr val="tx1"/>
                          </a:solidFill>
                          <a:latin typeface="Calibri (Body)"/>
                        </a:rPr>
                        <a:t>Strategic Management Journal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152197"/>
                  </a:ext>
                </a:extLst>
              </a:tr>
              <a:tr h="567715">
                <a:tc>
                  <a:txBody>
                    <a:bodyPr/>
                    <a:lstStyle/>
                    <a:p>
                      <a:r>
                        <a:rPr lang="en-US" b="0" u="none" dirty="0">
                          <a:solidFill>
                            <a:schemeClr val="tx1"/>
                          </a:solidFill>
                          <a:latin typeface="Calibri (Body)"/>
                        </a:rPr>
                        <a:t>Academy of Management Journal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034826"/>
                  </a:ext>
                </a:extLst>
              </a:tr>
              <a:tr h="567715">
                <a:tc>
                  <a:txBody>
                    <a:bodyPr/>
                    <a:lstStyle/>
                    <a:p>
                      <a:r>
                        <a:rPr lang="en-US" b="0" u="none" dirty="0">
                          <a:solidFill>
                            <a:schemeClr val="tx1"/>
                          </a:solidFill>
                          <a:latin typeface="Calibri (Body)"/>
                        </a:rPr>
                        <a:t>Journal of Management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268996"/>
                  </a:ext>
                </a:extLst>
              </a:tr>
              <a:tr h="567715">
                <a:tc>
                  <a:txBody>
                    <a:bodyPr/>
                    <a:lstStyle/>
                    <a:p>
                      <a:r>
                        <a:rPr lang="en-US" b="0" u="none" dirty="0">
                          <a:solidFill>
                            <a:schemeClr val="tx1"/>
                          </a:solidFill>
                          <a:latin typeface="Calibri (Body)"/>
                        </a:rPr>
                        <a:t>Harvard Business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5417290"/>
                  </a:ext>
                </a:extLst>
              </a:tr>
              <a:tr h="5677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 (Body)"/>
                          <a:ea typeface="+mn-ea"/>
                          <a:cs typeface="+mn-cs"/>
                        </a:rPr>
                        <a:t>Emerging Markets Finance and Trade </a:t>
                      </a:r>
                      <a:endParaRPr lang="en-US" sz="1800" b="0" i="0" u="none" kern="1200" dirty="0">
                        <a:solidFill>
                          <a:schemeClr val="tx1"/>
                        </a:solidFill>
                        <a:effectLst/>
                        <a:latin typeface="Calibri (Body)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98483"/>
                  </a:ext>
                </a:extLst>
              </a:tr>
              <a:tr h="5677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 (Body)"/>
                          <a:ea typeface="+mn-ea"/>
                          <a:cs typeface="+mn-cs"/>
                        </a:rPr>
                        <a:t>Research in International Business and Finance</a:t>
                      </a:r>
                      <a:endParaRPr lang="en-US" sz="1800" b="0" i="0" u="none" kern="1200" dirty="0">
                        <a:solidFill>
                          <a:schemeClr val="tx1"/>
                        </a:solidFill>
                        <a:effectLst/>
                        <a:latin typeface="Calibri (Body)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9568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795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A34D6-7C8F-36E4-39A7-73C87FF2D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pPr algn="ctr"/>
            <a:r>
              <a:rPr lang="en-US" dirty="0"/>
              <a:t>Journals and Articles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D5EF74C-F516-4EB6-1AE6-9E8AAF2DF1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0216066"/>
              </p:ext>
            </p:extLst>
          </p:nvPr>
        </p:nvGraphicFramePr>
        <p:xfrm>
          <a:off x="838200" y="1825624"/>
          <a:ext cx="10515600" cy="3974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67293">
                  <a:extLst>
                    <a:ext uri="{9D8B030D-6E8A-4147-A177-3AD203B41FA5}">
                      <a16:colId xmlns:a16="http://schemas.microsoft.com/office/drawing/2014/main" val="2276659219"/>
                    </a:ext>
                  </a:extLst>
                </a:gridCol>
                <a:gridCol w="3648307">
                  <a:extLst>
                    <a:ext uri="{9D8B030D-6E8A-4147-A177-3AD203B41FA5}">
                      <a16:colId xmlns:a16="http://schemas.microsoft.com/office/drawing/2014/main" val="29318557"/>
                    </a:ext>
                  </a:extLst>
                </a:gridCol>
              </a:tblGrid>
              <a:tr h="567715">
                <a:tc>
                  <a:txBody>
                    <a:bodyPr/>
                    <a:lstStyle/>
                    <a:p>
                      <a:r>
                        <a:rPr lang="en-US" dirty="0"/>
                        <a:t>Journal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 of Articles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158695"/>
                  </a:ext>
                </a:extLst>
              </a:tr>
              <a:tr h="567715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Calibri (Body)"/>
                        </a:rPr>
                        <a:t>Journal of Banking and Finance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5303215"/>
                  </a:ext>
                </a:extLst>
              </a:tr>
              <a:tr h="567715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Calibri (Body)"/>
                        </a:rPr>
                        <a:t>Academy of Management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152197"/>
                  </a:ext>
                </a:extLst>
              </a:tr>
              <a:tr h="567715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Calibri (Body)"/>
                        </a:rPr>
                        <a:t>Emerging Markets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034826"/>
                  </a:ext>
                </a:extLst>
              </a:tr>
              <a:tr h="567715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Calibri (Body)"/>
                        </a:rPr>
                        <a:t>International Business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268996"/>
                  </a:ext>
                </a:extLst>
              </a:tr>
              <a:tr h="567715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Calibri (Body)"/>
                          <a:ea typeface="+mn-ea"/>
                          <a:cs typeface="+mn-cs"/>
                        </a:rPr>
                        <a:t>Journal of Monetary Economics</a:t>
                      </a:r>
                      <a:endParaRPr lang="en-US" b="0" i="0" dirty="0">
                        <a:latin typeface="Calibri (Body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5417290"/>
                  </a:ext>
                </a:extLst>
              </a:tr>
              <a:tr h="567715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Calibri (Body)"/>
                          <a:ea typeface="+mn-ea"/>
                          <a:cs typeface="+mn-cs"/>
                        </a:rPr>
                        <a:t>International Monetary Fund</a:t>
                      </a:r>
                      <a:endParaRPr lang="en-US" b="0" i="0" dirty="0">
                        <a:latin typeface="Calibri (Body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641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7282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750</Words>
  <Application>Microsoft Office PowerPoint</Application>
  <PresentationFormat>Widescreen</PresentationFormat>
  <Paragraphs>102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(Body)</vt:lpstr>
      <vt:lpstr>Calibri Light</vt:lpstr>
      <vt:lpstr>Office Theme</vt:lpstr>
      <vt:lpstr>Institutional Voids in Financial Markets of Emerging Economies</vt:lpstr>
      <vt:lpstr>Introduction</vt:lpstr>
      <vt:lpstr>Introduction</vt:lpstr>
      <vt:lpstr>Research Question</vt:lpstr>
      <vt:lpstr>Method and Sampling</vt:lpstr>
      <vt:lpstr>Key Words and Selection of Articles</vt:lpstr>
      <vt:lpstr>Inclusion and Exclusion Criteria</vt:lpstr>
      <vt:lpstr>Journals and Articles</vt:lpstr>
      <vt:lpstr>Journals and Articles</vt:lpstr>
      <vt:lpstr>Results and Analysis - Themes</vt:lpstr>
      <vt:lpstr>Results and Analysis - Themes</vt:lpstr>
      <vt:lpstr>Future Research</vt:lpstr>
      <vt:lpstr>Conclusions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Shah, Abdul Qadir</dc:creator>
  <cp:lastModifiedBy>Mahoney, Joseph T</cp:lastModifiedBy>
  <cp:revision>15</cp:revision>
  <dcterms:created xsi:type="dcterms:W3CDTF">2023-12-03T19:34:14Z</dcterms:created>
  <dcterms:modified xsi:type="dcterms:W3CDTF">2023-12-03T23:32:51Z</dcterms:modified>
</cp:coreProperties>
</file>